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8288000" cy="10287000"/>
  <p:notesSz cx="6858000" cy="9144000"/>
  <p:embeddedFontLst>
    <p:embeddedFont>
      <p:font typeface="Canva Sans Bold" panose="020B0604020202020204" charset="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7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945179" y="1028700"/>
            <a:ext cx="14801374" cy="5157843"/>
            <a:chOff x="0" y="0"/>
            <a:chExt cx="2486360" cy="86642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86360" cy="866423"/>
            </a:xfrm>
            <a:custGeom>
              <a:avLst/>
              <a:gdLst/>
              <a:ahLst/>
              <a:cxnLst/>
              <a:rect l="l" t="t" r="r" b="b"/>
              <a:pathLst>
                <a:path w="2486360" h="866423">
                  <a:moveTo>
                    <a:pt x="17784" y="0"/>
                  </a:moveTo>
                  <a:lnTo>
                    <a:pt x="2468576" y="0"/>
                  </a:lnTo>
                  <a:cubicBezTo>
                    <a:pt x="2473293" y="0"/>
                    <a:pt x="2477816" y="1874"/>
                    <a:pt x="2481151" y="5209"/>
                  </a:cubicBezTo>
                  <a:cubicBezTo>
                    <a:pt x="2484486" y="8544"/>
                    <a:pt x="2486360" y="13067"/>
                    <a:pt x="2486360" y="17784"/>
                  </a:cubicBezTo>
                  <a:lnTo>
                    <a:pt x="2486360" y="848639"/>
                  </a:lnTo>
                  <a:cubicBezTo>
                    <a:pt x="2486360" y="858461"/>
                    <a:pt x="2478398" y="866423"/>
                    <a:pt x="2468576" y="866423"/>
                  </a:cubicBezTo>
                  <a:lnTo>
                    <a:pt x="17784" y="866423"/>
                  </a:lnTo>
                  <a:cubicBezTo>
                    <a:pt x="7962" y="866423"/>
                    <a:pt x="0" y="858461"/>
                    <a:pt x="0" y="848639"/>
                  </a:cubicBezTo>
                  <a:lnTo>
                    <a:pt x="0" y="17784"/>
                  </a:lnTo>
                  <a:cubicBezTo>
                    <a:pt x="0" y="7962"/>
                    <a:pt x="7962" y="0"/>
                    <a:pt x="17784" y="0"/>
                  </a:cubicBezTo>
                  <a:close/>
                </a:path>
              </a:pathLst>
            </a:custGeom>
            <a:solidFill>
              <a:srgbClr val="FAF4EA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2486360" cy="875948"/>
            </a:xfrm>
            <a:prstGeom prst="rect">
              <a:avLst/>
            </a:prstGeom>
          </p:spPr>
          <p:txBody>
            <a:bodyPr lIns="49780" tIns="49780" rIns="49780" bIns="49780" rtlCol="0" anchor="ctr"/>
            <a:lstStyle/>
            <a:p>
              <a:pPr algn="ctr">
                <a:lnSpc>
                  <a:spcPts val="1495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305880" y="1902329"/>
            <a:ext cx="14079970" cy="31705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72"/>
              </a:lnSpc>
            </a:pPr>
            <a:r>
              <a:rPr lang="en-US" sz="4551">
                <a:solidFill>
                  <a:srgbClr val="8A3D21"/>
                </a:solidFill>
                <a:latin typeface="Canva Sans Bold"/>
              </a:rPr>
              <a:t>I lywio drwy'r PowerPoint, cliciwch ar y sleid neu defnyddiwch y saethau. Bydd y cwestiwn yn cael ei ddangos yn gyntaf, ac yna bydd yr ateb yn cael ei ddatgelu wrth i chi fynd drwy'r sleidiau.</a:t>
            </a:r>
          </a:p>
        </p:txBody>
      </p:sp>
      <p:sp>
        <p:nvSpPr>
          <p:cNvPr id="6" name="Freeform 6"/>
          <p:cNvSpPr/>
          <p:nvPr/>
        </p:nvSpPr>
        <p:spPr>
          <a:xfrm>
            <a:off x="5249247" y="5872947"/>
            <a:ext cx="7789505" cy="4414053"/>
          </a:xfrm>
          <a:custGeom>
            <a:avLst/>
            <a:gdLst/>
            <a:ahLst/>
            <a:cxnLst/>
            <a:rect l="l" t="t" r="r" b="b"/>
            <a:pathLst>
              <a:path w="7789505" h="4414053">
                <a:moveTo>
                  <a:pt x="0" y="0"/>
                </a:moveTo>
                <a:lnTo>
                  <a:pt x="7789506" y="0"/>
                </a:lnTo>
                <a:lnTo>
                  <a:pt x="7789506" y="4414053"/>
                </a:lnTo>
                <a:lnTo>
                  <a:pt x="0" y="44140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987801" y="3163666"/>
              <a:ext cx="7177478" cy="62175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Pelydrau UVA sy’n achsoi i chi losgi yn yr haul a phelydrau UVB sy’n achosi i chi heneiddio.</a:t>
              </a:r>
            </a:p>
          </p:txBody>
        </p:sp>
        <p:grpSp>
          <p:nvGrpSpPr>
            <p:cNvPr id="13" name="Group 13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6" name="TextBox 16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7" name="Freeform 17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" name="TextBox 25"/>
            <p:cNvSpPr txBox="1"/>
            <p:nvPr/>
          </p:nvSpPr>
          <p:spPr>
            <a:xfrm>
              <a:off x="982228" y="3431793"/>
              <a:ext cx="7230255" cy="83948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 pelydrau UVA yn achosi crychau, ac mae pelydrau UVB yn achosi llosg haul. Gall y ddau arwain at ganser y croen, felly defnyddiwch eli haul sbectrwm eang i amddiffyn eich croen.</a:t>
              </a:r>
            </a:p>
          </p:txBody>
        </p:sp>
        <p:grpSp>
          <p:nvGrpSpPr>
            <p:cNvPr id="26" name="Group 26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9" name="TextBox 29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Gau!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19141" y="4266696"/>
              <a:ext cx="7177478" cy="41222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Dylech wisgo llawer o eli haul i orchuddio'ch croen i gyd.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780123" y="4004994"/>
              <a:ext cx="7672166" cy="65162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Defnyddiwch tua dwy lwy fwrdd o eli haul i amddiffyn y corff llawn. Ar gyfer eli haul chwistrellu, gwnewch gais nes bod eich croen yn edrych yn sgleiniog.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02419" y="3606328"/>
              <a:ext cx="7177478" cy="51698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Mae bod yn ddiogel yn yr haul yn bwysig i gadw'ch croen yn iach.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758648" y="3431793"/>
              <a:ext cx="7516583" cy="83948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 diogelwch haul yn hanfodol ar gyfer croen iach. Mae'n lleihau'r risg o niwed gan yr haul fel llosg haul, crychau, a chanser y croen, ac mae'n gosod esiampl wych i eraill!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48869" y="3687495"/>
              <a:ext cx="7177478" cy="51698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 Mae pelydrau UV o'r haul yn anweledig ond gallant niweidio’ch croen.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1007276" y="4474633"/>
              <a:ext cx="7318051" cy="55770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Ni ellir gweld pelydrau UV o'r haul, ond gallant achosi llosg haul, heneiddio, a chynyddu eich risg o ganser y croen.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1027467" y="5008231"/>
              <a:ext cx="7177478" cy="3074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Dylech rhoi mwy o eli haul ymlaen bob dwy awr.</a:t>
              </a:r>
            </a:p>
          </p:txBody>
        </p:sp>
        <p:grpSp>
          <p:nvGrpSpPr>
            <p:cNvPr id="13" name="Group 13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6" name="TextBox 16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7" name="Freeform 17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" name="TextBox 25"/>
            <p:cNvSpPr txBox="1"/>
            <p:nvPr/>
          </p:nvSpPr>
          <p:spPr>
            <a:xfrm>
              <a:off x="982228" y="3685879"/>
              <a:ext cx="7230255" cy="7455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Mae’n bwysig rhoi mwy o eli haul ymlaen bob dwy awr i’w gadw i weithio’n dda, yn enwedig os ydych chi’n chwysu neu’n nofio, a all ei olchi i ffwrdd.</a:t>
              </a:r>
            </a:p>
          </p:txBody>
        </p:sp>
        <p:grpSp>
          <p:nvGrpSpPr>
            <p:cNvPr id="26" name="Group 26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9" name="TextBox 29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19141" y="4266696"/>
              <a:ext cx="7177478" cy="41222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Mae'n iawn defnyddio eli haul sydd heibio ei ddyddiad.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Gau!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780123" y="3338794"/>
              <a:ext cx="7672166" cy="83948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Efallai na fydd eli haul sydd wedi dod i ben yn amddiffyn eich croen, gan beryglu llosg haul. Gwiriwch ddyddiadau dod i ben a defnyddiwch eli haul ffres i amddiffyn eich croen rhag yr haul.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02419" y="3606328"/>
              <a:ext cx="7177478" cy="51698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Mae gwisgo sbectol haul yn helpu i amddiffyn eich llygaid rhag yr haul.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11942" y="3965255"/>
              <a:ext cx="7293003" cy="65162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 sbectol haul sy'n rhwystro pelydrau UV yn amddiffyn eich llygaid rhag niwed, gan gynnwys cataractau a dirywiad maciwla.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994880" y="5008231"/>
              <a:ext cx="7177478" cy="3074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Gall rhai rhannau o'ch corff gael llosg haul yn haws.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11550" y="3685879"/>
              <a:ext cx="7318051" cy="7455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 eich wyneb, eich ysgwyddau a'ch cefn yn fwy tueddol o gael llosg haul oherwydd sut mae pelydrau'r haul yn cwympo ar ein cyrff wrth i ni gerdded o gwmpas.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987801" y="3742867"/>
              <a:ext cx="7177478" cy="51698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Mae angen i mi dreulio llawer o amser yn yr haul i gael digon o Fitamin D.</a:t>
              </a:r>
            </a:p>
          </p:txBody>
        </p:sp>
        <p:grpSp>
          <p:nvGrpSpPr>
            <p:cNvPr id="13" name="Group 13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6" name="TextBox 16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7" name="Freeform 17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" name="TextBox 25"/>
            <p:cNvSpPr txBox="1"/>
            <p:nvPr/>
          </p:nvSpPr>
          <p:spPr>
            <a:xfrm>
              <a:off x="982228" y="4325312"/>
              <a:ext cx="7267955" cy="65162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 15-30 munud mewn golau haul uniongyrchol gyda'ch wyneb a'ch breichiau yn agored yn ddigon o amser i wneud fitamin D.</a:t>
              </a:r>
            </a:p>
          </p:txBody>
        </p:sp>
        <p:grpSp>
          <p:nvGrpSpPr>
            <p:cNvPr id="26" name="Group 26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9" name="TextBox 29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Gau!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19141" y="4266696"/>
              <a:ext cx="7177478" cy="41222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Mae cael “lliw haul sylfaenol” yn eich helpu i osgoi cael llosg haul.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Gau!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780123" y="3571480"/>
              <a:ext cx="7672166" cy="7455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Ni fydd lliw haul yn atal llosg haul. Mewn gwirionedd, mae'n niweidio'ch croen, gan eich gwneud yn fwy tebygol o gael canser y croen ac edrych yn hŷn yn gyflymach.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987801" y="4565230"/>
              <a:ext cx="7177478" cy="296628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973"/>
                </a:lnSpc>
              </a:pPr>
              <a:r>
                <a:rPr lang="en-US" sz="4266">
                  <a:solidFill>
                    <a:srgbClr val="8A3D21"/>
                  </a:solidFill>
                  <a:latin typeface="Canva Sans Bold"/>
                </a:rPr>
                <a:t>Mae'r haul ar ei gryfaf rhwng 10 y.b. a 4 y.p.</a:t>
              </a:r>
            </a:p>
          </p:txBody>
        </p:sp>
        <p:grpSp>
          <p:nvGrpSpPr>
            <p:cNvPr id="13" name="Group 13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6" name="TextBox 16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7" name="Freeform 17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" name="TextBox 25"/>
            <p:cNvSpPr txBox="1"/>
            <p:nvPr/>
          </p:nvSpPr>
          <p:spPr>
            <a:xfrm>
              <a:off x="889160" y="2953724"/>
              <a:ext cx="7374759" cy="93341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Mae'r haul ar ei gryfaf rhwng 10 AM a 4 PM, a all niweidio'ch croen. Pan fydd y mynegai UV yn uwch na 3, ceisiwch gysgod, defnyddiwch ddillad a rhowch eli haul i amddiffyn eich croen yn ystod yr oriau hyn.</a:t>
              </a:r>
            </a:p>
          </p:txBody>
        </p:sp>
        <p:grpSp>
          <p:nvGrpSpPr>
            <p:cNvPr id="26" name="Group 26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9" name="TextBox 29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 dirty="0" err="1">
                  <a:solidFill>
                    <a:srgbClr val="8A3D21"/>
                  </a:solidFill>
                  <a:latin typeface="Canva Sans Bold"/>
                </a:rPr>
                <a:t>Gwir</a:t>
              </a:r>
              <a:r>
                <a:rPr lang="en-US" sz="4551" dirty="0">
                  <a:solidFill>
                    <a:srgbClr val="8A3D21"/>
                  </a:solidFill>
                  <a:latin typeface="Canva Sans Bold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48869" y="4130156"/>
              <a:ext cx="7177478" cy="41987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 Gwisgo dillad ysgafn a llac sydd orau i aros yn ddiogel yn yr haul.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958392" y="4325312"/>
              <a:ext cx="7318051" cy="65162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 gwisgo dillad ysgafn a llac yn ffordd synhwyrol o gadw'n ddiogel yn yr haul trwy eich oeri ac amddiffyn eich croen rhag pelydrau'r haul.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1021141" y="4266696"/>
              <a:ext cx="7177478" cy="41222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Dylech bob amser ddefnyddio eli haul gyda SPF 30 neu uwch.</a:t>
              </a:r>
            </a:p>
          </p:txBody>
        </p:sp>
        <p:grpSp>
          <p:nvGrpSpPr>
            <p:cNvPr id="13" name="Group 13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6" name="TextBox 16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7" name="Freeform 17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" name="TextBox 25"/>
            <p:cNvSpPr txBox="1"/>
            <p:nvPr/>
          </p:nvSpPr>
          <p:spPr>
            <a:xfrm>
              <a:off x="1021141" y="3855673"/>
              <a:ext cx="7103390" cy="7455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Defnyddiwch eli haul gyda SPF 30+ i amddiffyn eich croen rhag pelydrau niweidiol yr haul. Mae SPF 30 yn blocio 97% o belydrau niweidiol yr haul.</a:t>
              </a:r>
            </a:p>
          </p:txBody>
        </p:sp>
        <p:grpSp>
          <p:nvGrpSpPr>
            <p:cNvPr id="26" name="Group 26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9" name="TextBox 29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19141" y="4266696"/>
              <a:ext cx="7177478" cy="3074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Gallwch gael llosg haul hyd yn oed os yw'n gymylog.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41369" y="0"/>
                    </a:moveTo>
                    <a:lnTo>
                      <a:pt x="834882" y="0"/>
                    </a:lnTo>
                    <a:cubicBezTo>
                      <a:pt x="845853" y="0"/>
                      <a:pt x="856376" y="4358"/>
                      <a:pt x="864134" y="12117"/>
                    </a:cubicBezTo>
                    <a:cubicBezTo>
                      <a:pt x="871892" y="19875"/>
                      <a:pt x="876250" y="30397"/>
                      <a:pt x="876250" y="41369"/>
                    </a:cubicBezTo>
                    <a:lnTo>
                      <a:pt x="876250" y="1209239"/>
                    </a:lnTo>
                    <a:cubicBezTo>
                      <a:pt x="876250" y="1220211"/>
                      <a:pt x="871892" y="1230733"/>
                      <a:pt x="864134" y="1238491"/>
                    </a:cubicBezTo>
                    <a:cubicBezTo>
                      <a:pt x="856376" y="1246250"/>
                      <a:pt x="845853" y="1250608"/>
                      <a:pt x="834882" y="1250608"/>
                    </a:cubicBezTo>
                    <a:lnTo>
                      <a:pt x="41369" y="1250608"/>
                    </a:lnTo>
                    <a:cubicBezTo>
                      <a:pt x="18521" y="1250608"/>
                      <a:pt x="0" y="1232087"/>
                      <a:pt x="0" y="1209239"/>
                    </a:cubicBezTo>
                    <a:lnTo>
                      <a:pt x="0" y="41369"/>
                    </a:lnTo>
                    <a:cubicBezTo>
                      <a:pt x="0" y="30397"/>
                      <a:pt x="4358" y="19875"/>
                      <a:pt x="12117" y="12117"/>
                    </a:cubicBezTo>
                    <a:cubicBezTo>
                      <a:pt x="19875" y="4358"/>
                      <a:pt x="30397" y="0"/>
                      <a:pt x="41369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29016" y="0"/>
                    </a:moveTo>
                    <a:lnTo>
                      <a:pt x="747576" y="0"/>
                    </a:lnTo>
                    <a:cubicBezTo>
                      <a:pt x="763601" y="0"/>
                      <a:pt x="776592" y="12991"/>
                      <a:pt x="776592" y="29016"/>
                    </a:cubicBezTo>
                    <a:lnTo>
                      <a:pt x="776592" y="1102001"/>
                    </a:lnTo>
                    <a:cubicBezTo>
                      <a:pt x="776592" y="1118026"/>
                      <a:pt x="763601" y="1131017"/>
                      <a:pt x="747576" y="1131017"/>
                    </a:cubicBezTo>
                    <a:lnTo>
                      <a:pt x="29016" y="1131017"/>
                    </a:lnTo>
                    <a:cubicBezTo>
                      <a:pt x="12991" y="1131017"/>
                      <a:pt x="0" y="1118026"/>
                      <a:pt x="0" y="1102001"/>
                    </a:cubicBezTo>
                    <a:lnTo>
                      <a:pt x="0" y="29016"/>
                    </a:lnTo>
                    <a:cubicBezTo>
                      <a:pt x="0" y="12991"/>
                      <a:pt x="12991" y="0"/>
                      <a:pt x="29016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48290" y="0"/>
                    </a:moveTo>
                    <a:lnTo>
                      <a:pt x="867373" y="0"/>
                    </a:lnTo>
                    <a:cubicBezTo>
                      <a:pt x="894043" y="0"/>
                      <a:pt x="915663" y="21620"/>
                      <a:pt x="915663" y="48290"/>
                    </a:cubicBezTo>
                    <a:lnTo>
                      <a:pt x="915663" y="152574"/>
                    </a:lnTo>
                    <a:cubicBezTo>
                      <a:pt x="915663" y="165381"/>
                      <a:pt x="910575" y="177664"/>
                      <a:pt x="901519" y="186720"/>
                    </a:cubicBezTo>
                    <a:cubicBezTo>
                      <a:pt x="892463" y="195776"/>
                      <a:pt x="880180" y="200864"/>
                      <a:pt x="867373" y="200864"/>
                    </a:cubicBezTo>
                    <a:lnTo>
                      <a:pt x="48290" y="200864"/>
                    </a:lnTo>
                    <a:cubicBezTo>
                      <a:pt x="21620" y="200864"/>
                      <a:pt x="0" y="179244"/>
                      <a:pt x="0" y="152574"/>
                    </a:cubicBezTo>
                    <a:lnTo>
                      <a:pt x="0" y="48290"/>
                    </a:lnTo>
                    <a:cubicBezTo>
                      <a:pt x="0" y="21620"/>
                      <a:pt x="21620" y="0"/>
                      <a:pt x="48290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1007276" y="4290390"/>
              <a:ext cx="7103390" cy="65162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Nid yw cymylau yn rhwystro pelydrau'r haul yn llwyr. Gwiriwch y mynegai UV ac amddiffyn eich croen os yw'n 3 neu'n uwch.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19141" y="3228564"/>
              <a:ext cx="7177478" cy="60008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973"/>
                </a:lnSpc>
              </a:pPr>
              <a:r>
                <a:rPr lang="en-US" sz="4266">
                  <a:solidFill>
                    <a:srgbClr val="8A3D21"/>
                  </a:solidFill>
                  <a:latin typeface="Canva Sans Bold"/>
                </a:rPr>
                <a:t>Os yw'ch croen yn sensitif neu os oes gennych alergeddau, dylech ddefnyddio eli haul arbennig.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826574" y="3242733"/>
              <a:ext cx="7672166" cy="83995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Ar gyfer croen sensitif, edrychwch am eli haul sydd wedi'u labelu'n ddiogel ar gyfer croen sensitif neu hypoalergenig. Profwch ef yn gyntaf ac osgoi cemegau neu arogleuon cryf.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02419" y="3919058"/>
              <a:ext cx="7177478" cy="49893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973"/>
                </a:lnSpc>
              </a:pPr>
              <a:r>
                <a:rPr lang="en-US" sz="4266">
                  <a:solidFill>
                    <a:srgbClr val="8A3D21"/>
                  </a:solidFill>
                  <a:latin typeface="Canva Sans Bold"/>
                </a:rPr>
                <a:t>Os byddwch yn cael llosg haul, dylech aros allan o'r haul a defnyddio trwythau lleddfol.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882962" y="2953724"/>
              <a:ext cx="7516583" cy="93341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Os byddwch chi'n cael llosg haul, oerwch â dŵr oer, yfwch llawer o ddŵr, defnyddiwch aloe vera, gwisgwch dillad rhydd, a cheisiwch osgoi'r haul. Os yw'n ddrwg iawn, ceisiwch gyngor meddygol.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932132" y="3413293"/>
              <a:ext cx="7343100" cy="60008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973"/>
                </a:lnSpc>
              </a:pPr>
              <a:r>
                <a:rPr lang="en-US" sz="4266">
                  <a:solidFill>
                    <a:srgbClr val="8A3D21"/>
                  </a:solidFill>
                  <a:latin typeface="Canva Sans Bold"/>
                </a:rPr>
                <a:t>Gall mannau duon neu smotiau newydd neu newidiol ar eich croen fod yn arwyddion o ganser y croen.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1007276" y="2953724"/>
              <a:ext cx="7318051" cy="93341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Gwiriwch fannau duon neu smotiau ar gyfer LlEDFfA: Lliw, Esblygu, Diamedr, Ffiniau, ac Anghymesuredd. Ewch i weld meddyg os byddwch yn sylwi ar unrhyw newidiadau yn y rhain.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987801" y="4266696"/>
              <a:ext cx="7177478" cy="41222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Mae gwelyau lliw haul yn fwy diogel na gorwedd allan yn yr haul.</a:t>
              </a:r>
            </a:p>
          </p:txBody>
        </p:sp>
        <p:grpSp>
          <p:nvGrpSpPr>
            <p:cNvPr id="13" name="Group 13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6" name="TextBox 16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7" name="Freeform 17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" name="TextBox 25"/>
            <p:cNvSpPr txBox="1"/>
            <p:nvPr/>
          </p:nvSpPr>
          <p:spPr>
            <a:xfrm>
              <a:off x="762931" y="3431793"/>
              <a:ext cx="7702435" cy="7455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Nid yw gwelyau lliw haul yn fwy diogel na bod allan yn yr haul. Maen nhw'n defnyddio pelydrau UV cryf a all roi canser y croen i chi a gwneud i chi heneiddio'n gyflymach.</a:t>
              </a:r>
            </a:p>
          </p:txBody>
        </p:sp>
        <p:grpSp>
          <p:nvGrpSpPr>
            <p:cNvPr id="26" name="Group 26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9" name="TextBox 29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Gau!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971150" y="4790524"/>
              <a:ext cx="7177478" cy="3074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Nid oes angen eli haul arnoch yn y gaeaf.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826574" y="3431793"/>
              <a:ext cx="7466559" cy="83948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Cofiwch roi eli haul ymlaen pan fydd y raddfa UV yn taro 3 neu fwy, sef o fis Mawrth i fis Hydref. Fodd bynnag, mae'n syniad da gwirio'r mynegai UV trwy gydol y flwyddyn.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02419" y="4576915"/>
              <a:ext cx="7177478" cy="3074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Mae eli haul yn ddiogel i blant ei ddefnyddio.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D5EFCA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830900" y="3076070"/>
              <a:ext cx="7516583" cy="93341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575"/>
                </a:lnSpc>
              </a:pPr>
              <a:r>
                <a:rPr lang="en-US" sz="3982">
                  <a:solidFill>
                    <a:srgbClr val="8A3D21"/>
                  </a:solidFill>
                  <a:latin typeface="Canva Sans Bold"/>
                </a:rPr>
                <a:t>Mae eli haul plant fel arfer yn ffactor uchel (&gt;50SPF) ac yn rhydd o arogl - i leihau alergenau posibl. Mae addysgu arferion diogelwch haul plant yn gynnar yn helpu i gadw eu croen yn iach am oes.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D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92097" y="3455107"/>
            <a:ext cx="3086100" cy="3086100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6C3B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Pwyswch yma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i ddatgelu’r </a:t>
              </a:r>
            </a:p>
            <a:p>
              <a:pPr algn="ctr">
                <a:lnSpc>
                  <a:spcPts val="4029"/>
                </a:lnSpc>
              </a:pPr>
              <a:r>
                <a:rPr lang="en-US" sz="3099">
                  <a:solidFill>
                    <a:srgbClr val="8A3D21"/>
                  </a:solidFill>
                  <a:latin typeface="Canva Sans Bold"/>
                </a:rPr>
                <a:t>ateb!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4888" y="202221"/>
            <a:ext cx="6924309" cy="9882558"/>
            <a:chOff x="0" y="0"/>
            <a:chExt cx="9232412" cy="13176744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Gwir neu Gau?</a:t>
              </a:r>
            </a:p>
          </p:txBody>
        </p:sp>
        <p:sp>
          <p:nvSpPr>
            <p:cNvPr id="16" name="Freeform 16"/>
            <p:cNvSpPr/>
            <p:nvPr/>
          </p:nvSpPr>
          <p:spPr>
            <a:xfrm>
              <a:off x="1306181" y="8677918"/>
              <a:ext cx="6662855" cy="3775618"/>
            </a:xfrm>
            <a:custGeom>
              <a:avLst/>
              <a:gdLst/>
              <a:ahLst/>
              <a:cxnLst/>
              <a:rect l="l" t="t" r="r" b="b"/>
              <a:pathLst>
                <a:path w="6662855" h="3775618">
                  <a:moveTo>
                    <a:pt x="0" y="0"/>
                  </a:moveTo>
                  <a:lnTo>
                    <a:pt x="6662855" y="0"/>
                  </a:lnTo>
                  <a:lnTo>
                    <a:pt x="6662855" y="3775618"/>
                  </a:lnTo>
                  <a:lnTo>
                    <a:pt x="0" y="377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1048869" y="4130156"/>
              <a:ext cx="7177478" cy="41222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1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 Nid oes angen i chi wisgo het os ydych chi eisoes yn gwisgo eli haul.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921097" y="202221"/>
            <a:ext cx="6924309" cy="9882558"/>
            <a:chOff x="0" y="0"/>
            <a:chExt cx="9232412" cy="13176744"/>
          </a:xfrm>
        </p:grpSpPr>
        <p:grpSp>
          <p:nvGrpSpPr>
            <p:cNvPr id="19" name="Group 19"/>
            <p:cNvGrpSpPr/>
            <p:nvPr/>
          </p:nvGrpSpPr>
          <p:grpSpPr>
            <a:xfrm>
              <a:off x="0" y="0"/>
              <a:ext cx="9232412" cy="13176744"/>
              <a:chOff x="0" y="0"/>
              <a:chExt cx="876250" cy="1250608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876250" cy="1250608"/>
              </a:xfrm>
              <a:custGeom>
                <a:avLst/>
                <a:gdLst/>
                <a:ahLst/>
                <a:cxnLst/>
                <a:rect l="l" t="t" r="r" b="b"/>
                <a:pathLst>
                  <a:path w="876250" h="1250608">
                    <a:moveTo>
                      <a:pt x="117677" y="0"/>
                    </a:moveTo>
                    <a:lnTo>
                      <a:pt x="758573" y="0"/>
                    </a:lnTo>
                    <a:cubicBezTo>
                      <a:pt x="789783" y="0"/>
                      <a:pt x="819715" y="12398"/>
                      <a:pt x="841784" y="34467"/>
                    </a:cubicBezTo>
                    <a:cubicBezTo>
                      <a:pt x="863852" y="56535"/>
                      <a:pt x="876250" y="86467"/>
                      <a:pt x="876250" y="117677"/>
                    </a:cubicBezTo>
                    <a:lnTo>
                      <a:pt x="876250" y="1132931"/>
                    </a:lnTo>
                    <a:cubicBezTo>
                      <a:pt x="876250" y="1164141"/>
                      <a:pt x="863852" y="1194072"/>
                      <a:pt x="841784" y="1216141"/>
                    </a:cubicBezTo>
                    <a:cubicBezTo>
                      <a:pt x="819715" y="1238210"/>
                      <a:pt x="789783" y="1250608"/>
                      <a:pt x="758573" y="1250608"/>
                    </a:cubicBezTo>
                    <a:lnTo>
                      <a:pt x="117677" y="1250608"/>
                    </a:lnTo>
                    <a:cubicBezTo>
                      <a:pt x="86467" y="1250608"/>
                      <a:pt x="56535" y="1238210"/>
                      <a:pt x="34467" y="1216141"/>
                    </a:cubicBezTo>
                    <a:cubicBezTo>
                      <a:pt x="12398" y="1194072"/>
                      <a:pt x="0" y="1164141"/>
                      <a:pt x="0" y="1132931"/>
                    </a:cubicBezTo>
                    <a:lnTo>
                      <a:pt x="0" y="117677"/>
                    </a:lnTo>
                    <a:cubicBezTo>
                      <a:pt x="0" y="86467"/>
                      <a:pt x="12398" y="56535"/>
                      <a:pt x="34467" y="34467"/>
                    </a:cubicBezTo>
                    <a:cubicBezTo>
                      <a:pt x="56535" y="12398"/>
                      <a:pt x="86467" y="0"/>
                      <a:pt x="117677" y="0"/>
                    </a:cubicBezTo>
                    <a:close/>
                  </a:path>
                </a:pathLst>
              </a:custGeom>
              <a:solidFill>
                <a:srgbClr val="FAF4EA"/>
              </a:solidFill>
              <a:ln cap="rnd">
                <a:noFill/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876250" cy="127918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525016" y="630020"/>
              <a:ext cx="8182379" cy="11916704"/>
              <a:chOff x="0" y="0"/>
              <a:chExt cx="776592" cy="1131017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776592" cy="1131017"/>
              </a:xfrm>
              <a:custGeom>
                <a:avLst/>
                <a:gdLst/>
                <a:ahLst/>
                <a:cxnLst/>
                <a:rect l="l" t="t" r="r" b="b"/>
                <a:pathLst>
                  <a:path w="776592" h="1131017">
                    <a:moveTo>
                      <a:pt x="82538" y="0"/>
                    </a:moveTo>
                    <a:lnTo>
                      <a:pt x="694054" y="0"/>
                    </a:lnTo>
                    <a:cubicBezTo>
                      <a:pt x="739638" y="0"/>
                      <a:pt x="776592" y="36953"/>
                      <a:pt x="776592" y="82538"/>
                    </a:cubicBezTo>
                    <a:lnTo>
                      <a:pt x="776592" y="1048480"/>
                    </a:lnTo>
                    <a:cubicBezTo>
                      <a:pt x="776592" y="1070370"/>
                      <a:pt x="767896" y="1091364"/>
                      <a:pt x="752417" y="1106843"/>
                    </a:cubicBezTo>
                    <a:cubicBezTo>
                      <a:pt x="736938" y="1122321"/>
                      <a:pt x="715944" y="1131017"/>
                      <a:pt x="694054" y="1131017"/>
                    </a:cubicBezTo>
                    <a:lnTo>
                      <a:pt x="82538" y="1131017"/>
                    </a:lnTo>
                    <a:cubicBezTo>
                      <a:pt x="36953" y="1131017"/>
                      <a:pt x="0" y="1094064"/>
                      <a:pt x="0" y="1048480"/>
                    </a:cubicBezTo>
                    <a:lnTo>
                      <a:pt x="0" y="82538"/>
                    </a:lnTo>
                    <a:cubicBezTo>
                      <a:pt x="0" y="36953"/>
                      <a:pt x="36953" y="0"/>
                      <a:pt x="82538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rnd">
                <a:solidFill>
                  <a:srgbClr val="F6C3B6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776592" cy="115959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982228" y="1435592"/>
              <a:ext cx="7267955" cy="1594332"/>
              <a:chOff x="0" y="0"/>
              <a:chExt cx="915663" cy="200864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915663" cy="200864"/>
              </a:xfrm>
              <a:custGeom>
                <a:avLst/>
                <a:gdLst/>
                <a:ahLst/>
                <a:cxnLst/>
                <a:rect l="l" t="t" r="r" b="b"/>
                <a:pathLst>
                  <a:path w="915663" h="200864">
                    <a:moveTo>
                      <a:pt x="100432" y="0"/>
                    </a:moveTo>
                    <a:lnTo>
                      <a:pt x="815231" y="0"/>
                    </a:lnTo>
                    <a:cubicBezTo>
                      <a:pt x="841867" y="0"/>
                      <a:pt x="867412" y="10581"/>
                      <a:pt x="886247" y="29416"/>
                    </a:cubicBezTo>
                    <a:cubicBezTo>
                      <a:pt x="905081" y="48250"/>
                      <a:pt x="915663" y="73796"/>
                      <a:pt x="915663" y="100432"/>
                    </a:cubicBezTo>
                    <a:lnTo>
                      <a:pt x="915663" y="100432"/>
                    </a:lnTo>
                    <a:cubicBezTo>
                      <a:pt x="915663" y="127068"/>
                      <a:pt x="905081" y="152613"/>
                      <a:pt x="886247" y="171448"/>
                    </a:cubicBezTo>
                    <a:cubicBezTo>
                      <a:pt x="867412" y="190283"/>
                      <a:pt x="841867" y="200864"/>
                      <a:pt x="815231" y="200864"/>
                    </a:cubicBezTo>
                    <a:lnTo>
                      <a:pt x="100432" y="200864"/>
                    </a:lnTo>
                    <a:cubicBezTo>
                      <a:pt x="73796" y="200864"/>
                      <a:pt x="48250" y="190283"/>
                      <a:pt x="29416" y="171448"/>
                    </a:cubicBezTo>
                    <a:cubicBezTo>
                      <a:pt x="10581" y="152613"/>
                      <a:pt x="0" y="127068"/>
                      <a:pt x="0" y="100432"/>
                    </a:cubicBezTo>
                    <a:lnTo>
                      <a:pt x="0" y="100432"/>
                    </a:lnTo>
                    <a:cubicBezTo>
                      <a:pt x="0" y="73796"/>
                      <a:pt x="10581" y="48250"/>
                      <a:pt x="29416" y="29416"/>
                    </a:cubicBezTo>
                    <a:cubicBezTo>
                      <a:pt x="48250" y="10581"/>
                      <a:pt x="73796" y="0"/>
                      <a:pt x="100432" y="0"/>
                    </a:cubicBezTo>
                    <a:close/>
                  </a:path>
                </a:pathLst>
              </a:custGeom>
              <a:solidFill>
                <a:srgbClr val="F6C3B6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9525"/>
                <a:ext cx="915663" cy="210389"/>
              </a:xfrm>
              <a:prstGeom prst="rect">
                <a:avLst/>
              </a:prstGeom>
            </p:spPr>
            <p:txBody>
              <a:bodyPr lIns="17500" tIns="17500" rIns="17500" bIns="17500" rtlCol="0" anchor="ctr"/>
              <a:lstStyle/>
              <a:p>
                <a:pPr algn="ctr">
                  <a:lnSpc>
                    <a:spcPts val="1495"/>
                  </a:lnSpc>
                </a:pPr>
                <a:endParaRPr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1107881" y="1700275"/>
              <a:ext cx="7016650" cy="979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372"/>
                </a:lnSpc>
              </a:pPr>
              <a:r>
                <a:rPr lang="en-US" sz="4551">
                  <a:solidFill>
                    <a:srgbClr val="8A3D21"/>
                  </a:solidFill>
                  <a:latin typeface="Canva Sans Bold"/>
                </a:rPr>
                <a:t>Gau!</a:t>
              </a:r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1007276" y="3431793"/>
              <a:ext cx="7318051" cy="80239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973"/>
                </a:lnSpc>
              </a:pPr>
              <a:r>
                <a:rPr lang="en-US" sz="4266">
                  <a:solidFill>
                    <a:srgbClr val="8A3D21"/>
                  </a:solidFill>
                  <a:latin typeface="Canva Sans Bold"/>
                </a:rPr>
                <a:t>Nid yw eli haul yn gorchuddio popeth, fel croen y pen a'ch clustiau. Felly, mae gwisgo het ac eli haul yn eich cadw'n fwy diogel yn yr haul.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1279</Words>
  <Application>Microsoft Office PowerPoint</Application>
  <PresentationFormat>Custom</PresentationFormat>
  <Paragraphs>148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Canva Sans Bold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 Safety Questions True or False WELSH</dc:title>
  <cp:lastModifiedBy>Jodie Millard</cp:lastModifiedBy>
  <cp:revision>2</cp:revision>
  <dcterms:created xsi:type="dcterms:W3CDTF">2006-08-16T00:00:00Z</dcterms:created>
  <dcterms:modified xsi:type="dcterms:W3CDTF">2024-06-27T10:32:29Z</dcterms:modified>
  <dc:identifier>DAGJCmMeb8k</dc:identifier>
</cp:coreProperties>
</file>